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26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852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778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705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631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559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485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411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2942" y="-58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8"/>
            <a:ext cx="8161020" cy="2744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62"/>
            <a:ext cx="2160270" cy="109228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62"/>
            <a:ext cx="6320790" cy="109228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9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2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85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7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70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6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5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4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4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26" indent="0">
              <a:buNone/>
              <a:defRPr sz="2800" b="1"/>
            </a:lvl2pPr>
            <a:lvl3pPr marL="1279852" indent="0">
              <a:buNone/>
              <a:defRPr sz="2500" b="1"/>
            </a:lvl3pPr>
            <a:lvl4pPr marL="1919778" indent="0">
              <a:buNone/>
              <a:defRPr sz="2200" b="1"/>
            </a:lvl4pPr>
            <a:lvl5pPr marL="2559705" indent="0">
              <a:buNone/>
              <a:defRPr sz="2200" b="1"/>
            </a:lvl5pPr>
            <a:lvl6pPr marL="3199631" indent="0">
              <a:buNone/>
              <a:defRPr sz="2200" b="1"/>
            </a:lvl6pPr>
            <a:lvl7pPr marL="3839559" indent="0">
              <a:buNone/>
              <a:defRPr sz="2200" b="1"/>
            </a:lvl7pPr>
            <a:lvl8pPr marL="4479485" indent="0">
              <a:buNone/>
              <a:defRPr sz="2200" b="1"/>
            </a:lvl8pPr>
            <a:lvl9pPr marL="5119411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9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26" indent="0">
              <a:buNone/>
              <a:defRPr sz="2800" b="1"/>
            </a:lvl2pPr>
            <a:lvl3pPr marL="1279852" indent="0">
              <a:buNone/>
              <a:defRPr sz="2500" b="1"/>
            </a:lvl3pPr>
            <a:lvl4pPr marL="1919778" indent="0">
              <a:buNone/>
              <a:defRPr sz="2200" b="1"/>
            </a:lvl4pPr>
            <a:lvl5pPr marL="2559705" indent="0">
              <a:buNone/>
              <a:defRPr sz="2200" b="1"/>
            </a:lvl5pPr>
            <a:lvl6pPr marL="3199631" indent="0">
              <a:buNone/>
              <a:defRPr sz="2200" b="1"/>
            </a:lvl6pPr>
            <a:lvl7pPr marL="3839559" indent="0">
              <a:buNone/>
              <a:defRPr sz="2200" b="1"/>
            </a:lvl7pPr>
            <a:lvl8pPr marL="4479485" indent="0">
              <a:buNone/>
              <a:defRPr sz="2200" b="1"/>
            </a:lvl8pPr>
            <a:lvl9pPr marL="5119411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9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2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8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2" y="2678858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39926" indent="0">
              <a:buNone/>
              <a:defRPr sz="1700"/>
            </a:lvl2pPr>
            <a:lvl3pPr marL="1279852" indent="0">
              <a:buNone/>
              <a:defRPr sz="1400"/>
            </a:lvl3pPr>
            <a:lvl4pPr marL="1919778" indent="0">
              <a:buNone/>
              <a:defRPr sz="1300"/>
            </a:lvl4pPr>
            <a:lvl5pPr marL="2559705" indent="0">
              <a:buNone/>
              <a:defRPr sz="1300"/>
            </a:lvl5pPr>
            <a:lvl6pPr marL="3199631" indent="0">
              <a:buNone/>
              <a:defRPr sz="1300"/>
            </a:lvl6pPr>
            <a:lvl7pPr marL="3839559" indent="0">
              <a:buNone/>
              <a:defRPr sz="1300"/>
            </a:lvl7pPr>
            <a:lvl8pPr marL="4479485" indent="0">
              <a:buNone/>
              <a:defRPr sz="1300"/>
            </a:lvl8pPr>
            <a:lvl9pPr marL="511941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39926" indent="0">
              <a:buNone/>
              <a:defRPr sz="3900"/>
            </a:lvl2pPr>
            <a:lvl3pPr marL="1279852" indent="0">
              <a:buNone/>
              <a:defRPr sz="3400"/>
            </a:lvl3pPr>
            <a:lvl4pPr marL="1919778" indent="0">
              <a:buNone/>
              <a:defRPr sz="2800"/>
            </a:lvl4pPr>
            <a:lvl5pPr marL="2559705" indent="0">
              <a:buNone/>
              <a:defRPr sz="2800"/>
            </a:lvl5pPr>
            <a:lvl6pPr marL="3199631" indent="0">
              <a:buNone/>
              <a:defRPr sz="2800"/>
            </a:lvl6pPr>
            <a:lvl7pPr marL="3839559" indent="0">
              <a:buNone/>
              <a:defRPr sz="2800"/>
            </a:lvl7pPr>
            <a:lvl8pPr marL="4479485" indent="0">
              <a:buNone/>
              <a:defRPr sz="2800"/>
            </a:lvl8pPr>
            <a:lvl9pPr marL="5119411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39926" indent="0">
              <a:buNone/>
              <a:defRPr sz="1700"/>
            </a:lvl2pPr>
            <a:lvl3pPr marL="1279852" indent="0">
              <a:buNone/>
              <a:defRPr sz="1400"/>
            </a:lvl3pPr>
            <a:lvl4pPr marL="1919778" indent="0">
              <a:buNone/>
              <a:defRPr sz="1300"/>
            </a:lvl4pPr>
            <a:lvl5pPr marL="2559705" indent="0">
              <a:buNone/>
              <a:defRPr sz="1300"/>
            </a:lvl5pPr>
            <a:lvl6pPr marL="3199631" indent="0">
              <a:buNone/>
              <a:defRPr sz="1300"/>
            </a:lvl6pPr>
            <a:lvl7pPr marL="3839559" indent="0">
              <a:buNone/>
              <a:defRPr sz="1300"/>
            </a:lvl7pPr>
            <a:lvl8pPr marL="4479485" indent="0">
              <a:buNone/>
              <a:defRPr sz="1300"/>
            </a:lvl8pPr>
            <a:lvl9pPr marL="511941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7985" tIns="63994" rIns="127985" bIns="6399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7985" tIns="63994" rIns="127985" bIns="639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91"/>
            <a:ext cx="2240280" cy="681567"/>
          </a:xfrm>
          <a:prstGeom prst="rect">
            <a:avLst/>
          </a:prstGeom>
        </p:spPr>
        <p:txBody>
          <a:bodyPr vert="horz" lIns="127985" tIns="63994" rIns="127985" bIns="63994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91"/>
            <a:ext cx="3040380" cy="681567"/>
          </a:xfrm>
          <a:prstGeom prst="rect">
            <a:avLst/>
          </a:prstGeom>
        </p:spPr>
        <p:txBody>
          <a:bodyPr vert="horz" lIns="127985" tIns="63994" rIns="127985" bIns="63994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91"/>
            <a:ext cx="2240280" cy="681567"/>
          </a:xfrm>
          <a:prstGeom prst="rect">
            <a:avLst/>
          </a:prstGeom>
        </p:spPr>
        <p:txBody>
          <a:bodyPr vert="horz" lIns="127985" tIns="63994" rIns="127985" bIns="63994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852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45" indent="-479945" algn="l" defTabSz="1279852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81" indent="-399953" algn="l" defTabSz="1279852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816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742" indent="-319963" algn="l" defTabSz="127985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668" indent="-319963" algn="l" defTabSz="1279852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594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520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449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375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26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852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778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705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631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559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485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411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ciencemag.org/content/347/6223/1259855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7.jpeg"/><Relationship Id="rId4" Type="http://schemas.openxmlformats.org/officeDocument/2006/relationships/image" Target="../media/image3.png"/><Relationship Id="rId9" Type="http://schemas.openxmlformats.org/officeDocument/2006/relationships/hyperlink" Target="http://ajcn.nutrition.org/content/99/5/1117.full.pdf+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4716" y="10088004"/>
            <a:ext cx="3040069" cy="2280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70"/>
            <a:ext cx="1181100" cy="1142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6146" y="460144"/>
            <a:ext cx="4528629" cy="2123636"/>
          </a:xfrm>
          <a:prstGeom prst="rect">
            <a:avLst/>
          </a:prstGeom>
          <a:noFill/>
        </p:spPr>
        <p:txBody>
          <a:bodyPr wrap="none" lIns="91417" tIns="45709" rIns="91417" bIns="45709" rtlCol="0">
            <a:spAutoFit/>
          </a:bodyPr>
          <a:lstStyle/>
          <a:p>
            <a:r>
              <a:rPr lang="en" sz="6600" dirty="0"/>
              <a:t>What is </a:t>
            </a:r>
            <a:r>
              <a:rPr lang="en" sz="6600" dirty="0" smtClean="0"/>
              <a:t>your</a:t>
            </a:r>
            <a:br>
              <a:rPr lang="en" sz="6600" dirty="0" smtClean="0"/>
            </a:br>
            <a:r>
              <a:rPr lang="en" sz="6600" dirty="0" smtClean="0"/>
              <a:t> </a:t>
            </a:r>
            <a:r>
              <a:rPr lang="en" sz="6600" dirty="0"/>
              <a:t>foo  print?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491989" y="2930266"/>
            <a:ext cx="2767293" cy="1914515"/>
            <a:chOff x="5613058" y="5633171"/>
            <a:chExt cx="3799409" cy="2861632"/>
          </a:xfrm>
        </p:grpSpPr>
        <p:sp>
          <p:nvSpPr>
            <p:cNvPr id="17" name="Shape 50"/>
            <p:cNvSpPr/>
            <p:nvPr/>
          </p:nvSpPr>
          <p:spPr>
            <a:xfrm>
              <a:off x="5613058" y="5633171"/>
              <a:ext cx="3799409" cy="2861632"/>
            </a:xfrm>
            <a:prstGeom prst="rect">
              <a:avLst/>
            </a:pr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da-DK" sz="14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8076964" y="5833226"/>
              <a:ext cx="1335503" cy="20600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29485" y="2672666"/>
            <a:ext cx="4547179" cy="307754"/>
          </a:xfrm>
          <a:prstGeom prst="rect">
            <a:avLst/>
          </a:prstGeom>
          <a:noFill/>
        </p:spPr>
        <p:txBody>
          <a:bodyPr wrap="square" lIns="91417" tIns="45709" rIns="91417" bIns="45709" rtlCol="0">
            <a:spAutoFit/>
          </a:bodyPr>
          <a:lstStyle/>
          <a:p>
            <a:r>
              <a:rPr lang="en" sz="1400" b="1" dirty="0"/>
              <a:t>How does your </a:t>
            </a:r>
            <a:r>
              <a:rPr lang="en" sz="1400" b="1" i="1" dirty="0">
                <a:solidFill>
                  <a:srgbClr val="0070C0"/>
                </a:solidFill>
              </a:rPr>
              <a:t>diet choice</a:t>
            </a:r>
            <a:r>
              <a:rPr lang="en" sz="1400" b="1" dirty="0">
                <a:solidFill>
                  <a:srgbClr val="0070C0"/>
                </a:solidFill>
              </a:rPr>
              <a:t> </a:t>
            </a:r>
            <a:r>
              <a:rPr lang="en" sz="1400" b="1" dirty="0"/>
              <a:t>influence your </a:t>
            </a:r>
            <a:r>
              <a:rPr lang="en" sz="1400" b="1" dirty="0" smtClean="0"/>
              <a:t>food footprint? </a:t>
            </a:r>
            <a:endParaRPr lang="en" sz="1400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075" y="388132"/>
            <a:ext cx="2937743" cy="20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5768566" y="2398838"/>
            <a:ext cx="3063607" cy="415476"/>
          </a:xfrm>
          <a:prstGeom prst="rect">
            <a:avLst/>
          </a:prstGeom>
        </p:spPr>
        <p:txBody>
          <a:bodyPr wrap="square" lIns="91417" tIns="45709" rIns="91417" bIns="45709">
            <a:spAutoFit/>
          </a:bodyPr>
          <a:lstStyle/>
          <a:p>
            <a:r>
              <a:rPr lang="en-US" sz="700" b="1" dirty="0"/>
              <a:t>Planetary boundaries: Guiding human development on a changing planet. </a:t>
            </a:r>
            <a:r>
              <a:rPr lang="en-US" sz="700" b="1" i="1" dirty="0"/>
              <a:t>Science,  Feb. 2015. h</a:t>
            </a:r>
            <a:r>
              <a:rPr lang="da-DK" sz="700" dirty="0">
                <a:hlinkClick r:id="rId6"/>
              </a:rPr>
              <a:t>ttp://www.sciencemag.org/content/347/6223/1259855</a:t>
            </a:r>
            <a:r>
              <a:rPr lang="da-DK" sz="700" dirty="0"/>
              <a:t> </a:t>
            </a:r>
          </a:p>
          <a:p>
            <a:endParaRPr lang="en-US" sz="700" b="1" i="1" dirty="0"/>
          </a:p>
        </p:txBody>
      </p:sp>
      <p:sp>
        <p:nvSpPr>
          <p:cNvPr id="18" name="Rectangle 17"/>
          <p:cNvSpPr/>
          <p:nvPr/>
        </p:nvSpPr>
        <p:spPr>
          <a:xfrm>
            <a:off x="8142590" y="3318344"/>
            <a:ext cx="628650" cy="553976"/>
          </a:xfrm>
          <a:prstGeom prst="rect">
            <a:avLst/>
          </a:prstGeom>
        </p:spPr>
        <p:txBody>
          <a:bodyPr wrap="square" lIns="91417" tIns="45709" rIns="91417" bIns="45709">
            <a:spAutoFit/>
          </a:bodyPr>
          <a:lstStyle/>
          <a:p>
            <a:pPr lvl="0" algn="ctr"/>
            <a:r>
              <a:rPr lang="da-DK" sz="1000" b="1" dirty="0"/>
              <a:t>Food and drink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350273" y="2747919"/>
            <a:ext cx="1182102" cy="338532"/>
          </a:xfrm>
          <a:prstGeom prst="rect">
            <a:avLst/>
          </a:prstGeom>
        </p:spPr>
        <p:txBody>
          <a:bodyPr wrap="square" lIns="91417" tIns="45709" rIns="91417" bIns="45709">
            <a:spAutoFit/>
          </a:bodyPr>
          <a:lstStyle/>
          <a:p>
            <a:pPr lvl="0"/>
            <a:r>
              <a:rPr lang="da-DK" sz="800" dirty="0"/>
              <a:t>Services: restaurants, </a:t>
            </a:r>
          </a:p>
          <a:p>
            <a:pPr lvl="0"/>
            <a:r>
              <a:rPr lang="da-DK" sz="800" dirty="0"/>
              <a:t>leisure, insurance, etc.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764560" y="3048467"/>
            <a:ext cx="1147006" cy="338532"/>
          </a:xfrm>
          <a:prstGeom prst="rect">
            <a:avLst/>
          </a:prstGeom>
        </p:spPr>
        <p:txBody>
          <a:bodyPr wrap="square" lIns="91417" tIns="45709" rIns="91417" bIns="45709">
            <a:spAutoFit/>
          </a:bodyPr>
          <a:lstStyle/>
          <a:p>
            <a:pPr lvl="0"/>
            <a:r>
              <a:rPr lang="da-DK" sz="800" dirty="0"/>
              <a:t>Shopping: </a:t>
            </a:r>
            <a:r>
              <a:rPr lang="da-DK" sz="800" dirty="0" err="1"/>
              <a:t>clothes</a:t>
            </a:r>
            <a:r>
              <a:rPr lang="da-DK" sz="800" dirty="0"/>
              <a:t>, </a:t>
            </a:r>
            <a:r>
              <a:rPr lang="da-DK" sz="800" dirty="0" err="1"/>
              <a:t>shoes</a:t>
            </a:r>
            <a:r>
              <a:rPr lang="da-DK" sz="800" dirty="0"/>
              <a:t>, </a:t>
            </a:r>
            <a:r>
              <a:rPr lang="da-DK" sz="800" dirty="0" err="1"/>
              <a:t>electronics</a:t>
            </a:r>
            <a:r>
              <a:rPr lang="da-DK" sz="800" dirty="0"/>
              <a:t> etc.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764560" y="3533786"/>
            <a:ext cx="917219" cy="338532"/>
          </a:xfrm>
          <a:prstGeom prst="rect">
            <a:avLst/>
          </a:prstGeom>
        </p:spPr>
        <p:txBody>
          <a:bodyPr wrap="square" lIns="91417" tIns="45709" rIns="91417" bIns="45709">
            <a:spAutoFit/>
          </a:bodyPr>
          <a:lstStyle/>
          <a:p>
            <a:pPr lvl="0"/>
            <a:r>
              <a:rPr lang="da-DK" sz="800" dirty="0"/>
              <a:t>Transport in car, </a:t>
            </a:r>
          </a:p>
          <a:p>
            <a:pPr lvl="0"/>
            <a:r>
              <a:rPr lang="da-DK" sz="800" dirty="0"/>
              <a:t>plane, and  </a:t>
            </a:r>
            <a:r>
              <a:rPr lang="da-DK" sz="800" dirty="0" err="1"/>
              <a:t>cargo</a:t>
            </a:r>
            <a:endParaRPr lang="da-DK" sz="800" dirty="0"/>
          </a:p>
        </p:txBody>
      </p:sp>
      <p:sp>
        <p:nvSpPr>
          <p:cNvPr id="22" name="Rectangle 21"/>
          <p:cNvSpPr/>
          <p:nvPr/>
        </p:nvSpPr>
        <p:spPr>
          <a:xfrm>
            <a:off x="5854871" y="4263072"/>
            <a:ext cx="1260140" cy="338532"/>
          </a:xfrm>
          <a:prstGeom prst="rect">
            <a:avLst/>
          </a:prstGeom>
        </p:spPr>
        <p:txBody>
          <a:bodyPr wrap="square" lIns="91417" tIns="45709" rIns="91417" bIns="45709">
            <a:spAutoFit/>
          </a:bodyPr>
          <a:lstStyle/>
          <a:p>
            <a:pPr lvl="0"/>
            <a:r>
              <a:rPr lang="da-DK" sz="800" dirty="0" err="1"/>
              <a:t>Housing</a:t>
            </a:r>
            <a:r>
              <a:rPr lang="da-DK" sz="800" dirty="0"/>
              <a:t>: </a:t>
            </a:r>
            <a:r>
              <a:rPr lang="da-DK" sz="800" dirty="0" err="1"/>
              <a:t>energy</a:t>
            </a:r>
            <a:r>
              <a:rPr lang="da-DK" sz="800" dirty="0"/>
              <a:t>, </a:t>
            </a:r>
            <a:r>
              <a:rPr lang="da-DK" sz="800" dirty="0" err="1"/>
              <a:t>main-tenance</a:t>
            </a:r>
            <a:r>
              <a:rPr lang="da-DK" sz="800" dirty="0"/>
              <a:t>, </a:t>
            </a:r>
            <a:r>
              <a:rPr lang="da-DK" sz="800" dirty="0" err="1"/>
              <a:t>furniture</a:t>
            </a:r>
            <a:r>
              <a:rPr lang="da-DK" sz="800" dirty="0"/>
              <a:t>…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807298" y="491803"/>
            <a:ext cx="3197619" cy="21909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7" tIns="45709" rIns="91417" bIns="45709" rtlCol="0" anchor="ctr"/>
          <a:lstStyle/>
          <a:p>
            <a:pPr algn="ctr"/>
            <a:endParaRPr lang="da-DK"/>
          </a:p>
        </p:txBody>
      </p:sp>
      <p:sp>
        <p:nvSpPr>
          <p:cNvPr id="24" name="Rectangle 23"/>
          <p:cNvSpPr/>
          <p:nvPr/>
        </p:nvSpPr>
        <p:spPr>
          <a:xfrm>
            <a:off x="5808712" y="2747919"/>
            <a:ext cx="3197621" cy="22487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7" tIns="45709" rIns="91417" bIns="45709" rtlCol="0" anchor="ctr"/>
          <a:lstStyle/>
          <a:p>
            <a:pPr algn="ctr"/>
            <a:endParaRPr lang="da-DK"/>
          </a:p>
        </p:txBody>
      </p:sp>
      <p:sp>
        <p:nvSpPr>
          <p:cNvPr id="27" name="Rectangle 26"/>
          <p:cNvSpPr/>
          <p:nvPr/>
        </p:nvSpPr>
        <p:spPr>
          <a:xfrm>
            <a:off x="5807298" y="5088179"/>
            <a:ext cx="3197621" cy="2335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7" tIns="45709" rIns="91417" bIns="45709" rtlCol="0" anchor="ctr"/>
          <a:lstStyle/>
          <a:p>
            <a:pPr algn="ctr"/>
            <a:endParaRPr lang="da-DK"/>
          </a:p>
        </p:txBody>
      </p:sp>
      <p:pic>
        <p:nvPicPr>
          <p:cNvPr id="1026" name="Picture 2" descr="http://www.greeneatz.com/wp-content/uploads/2013/01/foods-carbon-footprint-7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275" y="5170814"/>
            <a:ext cx="2920541" cy="2217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5802840" y="10073062"/>
            <a:ext cx="3203493" cy="23357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7" tIns="45709" rIns="91417" bIns="45709" rtlCol="0" anchor="ctr"/>
          <a:lstStyle/>
          <a:p>
            <a:pPr algn="ctr"/>
            <a:endParaRPr lang="da-DK"/>
          </a:p>
        </p:txBody>
      </p:sp>
      <p:grpSp>
        <p:nvGrpSpPr>
          <p:cNvPr id="13" name="Group 12"/>
          <p:cNvGrpSpPr/>
          <p:nvPr/>
        </p:nvGrpSpPr>
        <p:grpSpPr>
          <a:xfrm>
            <a:off x="2100355" y="1512179"/>
            <a:ext cx="379623" cy="892177"/>
            <a:chOff x="5817765" y="5941673"/>
            <a:chExt cx="845031" cy="2104716"/>
          </a:xfrm>
        </p:grpSpPr>
        <p:sp>
          <p:nvSpPr>
            <p:cNvPr id="6" name="Oval 5"/>
            <p:cNvSpPr/>
            <p:nvPr/>
          </p:nvSpPr>
          <p:spPr>
            <a:xfrm rot="552579">
              <a:off x="5881485" y="7410426"/>
              <a:ext cx="143396" cy="240589"/>
            </a:xfrm>
            <a:prstGeom prst="ellipse">
              <a:avLst/>
            </a:prstGeom>
            <a:noFill/>
            <a:ln w="38100">
              <a:solidFill>
                <a:srgbClr val="009A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"/>
            </a:p>
          </p:txBody>
        </p:sp>
        <p:sp>
          <p:nvSpPr>
            <p:cNvPr id="7" name="Oval 6"/>
            <p:cNvSpPr/>
            <p:nvPr/>
          </p:nvSpPr>
          <p:spPr>
            <a:xfrm rot="375952">
              <a:off x="6019800" y="7467600"/>
              <a:ext cx="152400" cy="304800"/>
            </a:xfrm>
            <a:prstGeom prst="ellipse">
              <a:avLst/>
            </a:prstGeom>
            <a:noFill/>
            <a:ln w="38100">
              <a:solidFill>
                <a:srgbClr val="009A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"/>
            </a:p>
          </p:txBody>
        </p:sp>
        <p:sp>
          <p:nvSpPr>
            <p:cNvPr id="8" name="Oval 7"/>
            <p:cNvSpPr/>
            <p:nvPr/>
          </p:nvSpPr>
          <p:spPr>
            <a:xfrm>
              <a:off x="6172200" y="7540869"/>
              <a:ext cx="152400" cy="304800"/>
            </a:xfrm>
            <a:prstGeom prst="ellipse">
              <a:avLst/>
            </a:prstGeom>
            <a:noFill/>
            <a:ln w="38100">
              <a:solidFill>
                <a:srgbClr val="009A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"/>
            </a:p>
          </p:txBody>
        </p:sp>
        <p:sp>
          <p:nvSpPr>
            <p:cNvPr id="9" name="Oval 8"/>
            <p:cNvSpPr/>
            <p:nvPr/>
          </p:nvSpPr>
          <p:spPr>
            <a:xfrm rot="21344110">
              <a:off x="6324600" y="7512989"/>
              <a:ext cx="304800" cy="533400"/>
            </a:xfrm>
            <a:prstGeom prst="ellipse">
              <a:avLst/>
            </a:prstGeom>
            <a:noFill/>
            <a:ln w="38100">
              <a:solidFill>
                <a:srgbClr val="009A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"/>
            </a:p>
          </p:txBody>
        </p:sp>
        <p:sp>
          <p:nvSpPr>
            <p:cNvPr id="10" name="Oval 9"/>
            <p:cNvSpPr/>
            <p:nvPr/>
          </p:nvSpPr>
          <p:spPr>
            <a:xfrm rot="1156089">
              <a:off x="5817765" y="7323401"/>
              <a:ext cx="89581" cy="234929"/>
            </a:xfrm>
            <a:prstGeom prst="ellipse">
              <a:avLst/>
            </a:prstGeom>
            <a:noFill/>
            <a:ln w="38100">
              <a:solidFill>
                <a:srgbClr val="009A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5903347" y="5941673"/>
              <a:ext cx="759449" cy="1582368"/>
            </a:xfrm>
            <a:custGeom>
              <a:avLst/>
              <a:gdLst>
                <a:gd name="connsiteX0" fmla="*/ 364882 w 758707"/>
                <a:gd name="connsiteY0" fmla="*/ 183244 h 1527438"/>
                <a:gd name="connsiteX1" fmla="*/ 293498 w 758707"/>
                <a:gd name="connsiteY1" fmla="*/ 577558 h 1527438"/>
                <a:gd name="connsiteX2" fmla="*/ 38553 w 758707"/>
                <a:gd name="connsiteY2" fmla="*/ 1002465 h 1527438"/>
                <a:gd name="connsiteX3" fmla="*/ 35154 w 758707"/>
                <a:gd name="connsiteY3" fmla="*/ 1284603 h 1527438"/>
                <a:gd name="connsiteX4" fmla="*/ 364882 w 758707"/>
                <a:gd name="connsiteY4" fmla="*/ 1512354 h 1527438"/>
                <a:gd name="connsiteX5" fmla="*/ 541643 w 758707"/>
                <a:gd name="connsiteY5" fmla="*/ 1468163 h 1527438"/>
                <a:gd name="connsiteX6" fmla="*/ 636823 w 758707"/>
                <a:gd name="connsiteY6" fmla="*/ 1508954 h 1527438"/>
                <a:gd name="connsiteX7" fmla="*/ 698009 w 758707"/>
                <a:gd name="connsiteY7" fmla="*/ 1508954 h 1527438"/>
                <a:gd name="connsiteX8" fmla="*/ 755796 w 758707"/>
                <a:gd name="connsiteY8" fmla="*/ 1281204 h 1527438"/>
                <a:gd name="connsiteX9" fmla="*/ 742199 w 758707"/>
                <a:gd name="connsiteY9" fmla="*/ 356606 h 1527438"/>
                <a:gd name="connsiteX10" fmla="*/ 674214 w 758707"/>
                <a:gd name="connsiteY10" fmla="*/ 23479 h 1527438"/>
                <a:gd name="connsiteX11" fmla="*/ 429468 w 758707"/>
                <a:gd name="connsiteY11" fmla="*/ 54073 h 1527438"/>
                <a:gd name="connsiteX0" fmla="*/ 364882 w 758707"/>
                <a:gd name="connsiteY0" fmla="*/ 183244 h 1527438"/>
                <a:gd name="connsiteX1" fmla="*/ 293498 w 758707"/>
                <a:gd name="connsiteY1" fmla="*/ 577558 h 1527438"/>
                <a:gd name="connsiteX2" fmla="*/ 38553 w 758707"/>
                <a:gd name="connsiteY2" fmla="*/ 1002465 h 1527438"/>
                <a:gd name="connsiteX3" fmla="*/ 35154 w 758707"/>
                <a:gd name="connsiteY3" fmla="*/ 1284603 h 1527438"/>
                <a:gd name="connsiteX4" fmla="*/ 364882 w 758707"/>
                <a:gd name="connsiteY4" fmla="*/ 1512354 h 1527438"/>
                <a:gd name="connsiteX5" fmla="*/ 541643 w 758707"/>
                <a:gd name="connsiteY5" fmla="*/ 1468163 h 1527438"/>
                <a:gd name="connsiteX6" fmla="*/ 636823 w 758707"/>
                <a:gd name="connsiteY6" fmla="*/ 1508954 h 1527438"/>
                <a:gd name="connsiteX7" fmla="*/ 698009 w 758707"/>
                <a:gd name="connsiteY7" fmla="*/ 1508954 h 1527438"/>
                <a:gd name="connsiteX8" fmla="*/ 755796 w 758707"/>
                <a:gd name="connsiteY8" fmla="*/ 1281204 h 1527438"/>
                <a:gd name="connsiteX9" fmla="*/ 742199 w 758707"/>
                <a:gd name="connsiteY9" fmla="*/ 356606 h 1527438"/>
                <a:gd name="connsiteX10" fmla="*/ 674214 w 758707"/>
                <a:gd name="connsiteY10" fmla="*/ 23479 h 1527438"/>
                <a:gd name="connsiteX11" fmla="*/ 429468 w 758707"/>
                <a:gd name="connsiteY11" fmla="*/ 54073 h 1527438"/>
                <a:gd name="connsiteX12" fmla="*/ 364882 w 758707"/>
                <a:gd name="connsiteY12" fmla="*/ 183244 h 1527438"/>
                <a:gd name="connsiteX0" fmla="*/ 364882 w 758707"/>
                <a:gd name="connsiteY0" fmla="*/ 183818 h 1528012"/>
                <a:gd name="connsiteX1" fmla="*/ 293498 w 758707"/>
                <a:gd name="connsiteY1" fmla="*/ 578132 h 1528012"/>
                <a:gd name="connsiteX2" fmla="*/ 38553 w 758707"/>
                <a:gd name="connsiteY2" fmla="*/ 1003039 h 1528012"/>
                <a:gd name="connsiteX3" fmla="*/ 35154 w 758707"/>
                <a:gd name="connsiteY3" fmla="*/ 1285177 h 1528012"/>
                <a:gd name="connsiteX4" fmla="*/ 364882 w 758707"/>
                <a:gd name="connsiteY4" fmla="*/ 1512928 h 1528012"/>
                <a:gd name="connsiteX5" fmla="*/ 541643 w 758707"/>
                <a:gd name="connsiteY5" fmla="*/ 1468737 h 1528012"/>
                <a:gd name="connsiteX6" fmla="*/ 636823 w 758707"/>
                <a:gd name="connsiteY6" fmla="*/ 1509528 h 1528012"/>
                <a:gd name="connsiteX7" fmla="*/ 698009 w 758707"/>
                <a:gd name="connsiteY7" fmla="*/ 1509528 h 1528012"/>
                <a:gd name="connsiteX8" fmla="*/ 755796 w 758707"/>
                <a:gd name="connsiteY8" fmla="*/ 1281778 h 1528012"/>
                <a:gd name="connsiteX9" fmla="*/ 742199 w 758707"/>
                <a:gd name="connsiteY9" fmla="*/ 357180 h 1528012"/>
                <a:gd name="connsiteX10" fmla="*/ 674214 w 758707"/>
                <a:gd name="connsiteY10" fmla="*/ 24053 h 1528012"/>
                <a:gd name="connsiteX11" fmla="*/ 429468 w 758707"/>
                <a:gd name="connsiteY11" fmla="*/ 54647 h 1528012"/>
                <a:gd name="connsiteX12" fmla="*/ 364882 w 758707"/>
                <a:gd name="connsiteY12" fmla="*/ 183818 h 1528012"/>
                <a:gd name="connsiteX0" fmla="*/ 364882 w 758707"/>
                <a:gd name="connsiteY0" fmla="*/ 183818 h 1528012"/>
                <a:gd name="connsiteX1" fmla="*/ 293498 w 758707"/>
                <a:gd name="connsiteY1" fmla="*/ 578132 h 1528012"/>
                <a:gd name="connsiteX2" fmla="*/ 38553 w 758707"/>
                <a:gd name="connsiteY2" fmla="*/ 1003039 h 1528012"/>
                <a:gd name="connsiteX3" fmla="*/ 35154 w 758707"/>
                <a:gd name="connsiteY3" fmla="*/ 1285177 h 1528012"/>
                <a:gd name="connsiteX4" fmla="*/ 364882 w 758707"/>
                <a:gd name="connsiteY4" fmla="*/ 1512928 h 1528012"/>
                <a:gd name="connsiteX5" fmla="*/ 541643 w 758707"/>
                <a:gd name="connsiteY5" fmla="*/ 1468737 h 1528012"/>
                <a:gd name="connsiteX6" fmla="*/ 636823 w 758707"/>
                <a:gd name="connsiteY6" fmla="*/ 1509528 h 1528012"/>
                <a:gd name="connsiteX7" fmla="*/ 698009 w 758707"/>
                <a:gd name="connsiteY7" fmla="*/ 1509528 h 1528012"/>
                <a:gd name="connsiteX8" fmla="*/ 755796 w 758707"/>
                <a:gd name="connsiteY8" fmla="*/ 1281778 h 1528012"/>
                <a:gd name="connsiteX9" fmla="*/ 742199 w 758707"/>
                <a:gd name="connsiteY9" fmla="*/ 357180 h 1528012"/>
                <a:gd name="connsiteX10" fmla="*/ 674214 w 758707"/>
                <a:gd name="connsiteY10" fmla="*/ 24053 h 1528012"/>
                <a:gd name="connsiteX11" fmla="*/ 429468 w 758707"/>
                <a:gd name="connsiteY11" fmla="*/ 54647 h 1528012"/>
                <a:gd name="connsiteX12" fmla="*/ 364882 w 758707"/>
                <a:gd name="connsiteY12" fmla="*/ 183818 h 1528012"/>
                <a:gd name="connsiteX0" fmla="*/ 364882 w 758707"/>
                <a:gd name="connsiteY0" fmla="*/ 200555 h 1544749"/>
                <a:gd name="connsiteX1" fmla="*/ 293498 w 758707"/>
                <a:gd name="connsiteY1" fmla="*/ 594869 h 1544749"/>
                <a:gd name="connsiteX2" fmla="*/ 38553 w 758707"/>
                <a:gd name="connsiteY2" fmla="*/ 1019776 h 1544749"/>
                <a:gd name="connsiteX3" fmla="*/ 35154 w 758707"/>
                <a:gd name="connsiteY3" fmla="*/ 1301914 h 1544749"/>
                <a:gd name="connsiteX4" fmla="*/ 364882 w 758707"/>
                <a:gd name="connsiteY4" fmla="*/ 1529665 h 1544749"/>
                <a:gd name="connsiteX5" fmla="*/ 541643 w 758707"/>
                <a:gd name="connsiteY5" fmla="*/ 1485474 h 1544749"/>
                <a:gd name="connsiteX6" fmla="*/ 636823 w 758707"/>
                <a:gd name="connsiteY6" fmla="*/ 1526265 h 1544749"/>
                <a:gd name="connsiteX7" fmla="*/ 698009 w 758707"/>
                <a:gd name="connsiteY7" fmla="*/ 1526265 h 1544749"/>
                <a:gd name="connsiteX8" fmla="*/ 755796 w 758707"/>
                <a:gd name="connsiteY8" fmla="*/ 1298515 h 1544749"/>
                <a:gd name="connsiteX9" fmla="*/ 742199 w 758707"/>
                <a:gd name="connsiteY9" fmla="*/ 373917 h 1544749"/>
                <a:gd name="connsiteX10" fmla="*/ 674214 w 758707"/>
                <a:gd name="connsiteY10" fmla="*/ 40790 h 1544749"/>
                <a:gd name="connsiteX11" fmla="*/ 388677 w 758707"/>
                <a:gd name="connsiteY11" fmla="*/ 33992 h 1544749"/>
                <a:gd name="connsiteX12" fmla="*/ 364882 w 758707"/>
                <a:gd name="connsiteY12" fmla="*/ 200555 h 1544749"/>
                <a:gd name="connsiteX0" fmla="*/ 364882 w 758707"/>
                <a:gd name="connsiteY0" fmla="*/ 222666 h 1566860"/>
                <a:gd name="connsiteX1" fmla="*/ 293498 w 758707"/>
                <a:gd name="connsiteY1" fmla="*/ 616980 h 1566860"/>
                <a:gd name="connsiteX2" fmla="*/ 38553 w 758707"/>
                <a:gd name="connsiteY2" fmla="*/ 1041887 h 1566860"/>
                <a:gd name="connsiteX3" fmla="*/ 35154 w 758707"/>
                <a:gd name="connsiteY3" fmla="*/ 1324025 h 1566860"/>
                <a:gd name="connsiteX4" fmla="*/ 364882 w 758707"/>
                <a:gd name="connsiteY4" fmla="*/ 1551776 h 1566860"/>
                <a:gd name="connsiteX5" fmla="*/ 541643 w 758707"/>
                <a:gd name="connsiteY5" fmla="*/ 1507585 h 1566860"/>
                <a:gd name="connsiteX6" fmla="*/ 636823 w 758707"/>
                <a:gd name="connsiteY6" fmla="*/ 1548376 h 1566860"/>
                <a:gd name="connsiteX7" fmla="*/ 698009 w 758707"/>
                <a:gd name="connsiteY7" fmla="*/ 1548376 h 1566860"/>
                <a:gd name="connsiteX8" fmla="*/ 755796 w 758707"/>
                <a:gd name="connsiteY8" fmla="*/ 1320626 h 1566860"/>
                <a:gd name="connsiteX9" fmla="*/ 742199 w 758707"/>
                <a:gd name="connsiteY9" fmla="*/ 396028 h 1566860"/>
                <a:gd name="connsiteX10" fmla="*/ 674214 w 758707"/>
                <a:gd name="connsiteY10" fmla="*/ 62901 h 1566860"/>
                <a:gd name="connsiteX11" fmla="*/ 388677 w 758707"/>
                <a:gd name="connsiteY11" fmla="*/ 56103 h 1566860"/>
                <a:gd name="connsiteX12" fmla="*/ 364882 w 758707"/>
                <a:gd name="connsiteY12" fmla="*/ 222666 h 1566860"/>
                <a:gd name="connsiteX0" fmla="*/ 364882 w 759449"/>
                <a:gd name="connsiteY0" fmla="*/ 235774 h 1579968"/>
                <a:gd name="connsiteX1" fmla="*/ 293498 w 759449"/>
                <a:gd name="connsiteY1" fmla="*/ 630088 h 1579968"/>
                <a:gd name="connsiteX2" fmla="*/ 38553 w 759449"/>
                <a:gd name="connsiteY2" fmla="*/ 1054995 h 1579968"/>
                <a:gd name="connsiteX3" fmla="*/ 35154 w 759449"/>
                <a:gd name="connsiteY3" fmla="*/ 1337133 h 1579968"/>
                <a:gd name="connsiteX4" fmla="*/ 364882 w 759449"/>
                <a:gd name="connsiteY4" fmla="*/ 1564884 h 1579968"/>
                <a:gd name="connsiteX5" fmla="*/ 541643 w 759449"/>
                <a:gd name="connsiteY5" fmla="*/ 1520693 h 1579968"/>
                <a:gd name="connsiteX6" fmla="*/ 636823 w 759449"/>
                <a:gd name="connsiteY6" fmla="*/ 1561484 h 1579968"/>
                <a:gd name="connsiteX7" fmla="*/ 698009 w 759449"/>
                <a:gd name="connsiteY7" fmla="*/ 1561484 h 1579968"/>
                <a:gd name="connsiteX8" fmla="*/ 755796 w 759449"/>
                <a:gd name="connsiteY8" fmla="*/ 1333734 h 1579968"/>
                <a:gd name="connsiteX9" fmla="*/ 742199 w 759449"/>
                <a:gd name="connsiteY9" fmla="*/ 409136 h 1579968"/>
                <a:gd name="connsiteX10" fmla="*/ 650419 w 759449"/>
                <a:gd name="connsiteY10" fmla="*/ 21621 h 1579968"/>
                <a:gd name="connsiteX11" fmla="*/ 388677 w 759449"/>
                <a:gd name="connsiteY11" fmla="*/ 69211 h 1579968"/>
                <a:gd name="connsiteX12" fmla="*/ 364882 w 759449"/>
                <a:gd name="connsiteY12" fmla="*/ 235774 h 1579968"/>
                <a:gd name="connsiteX0" fmla="*/ 364882 w 759449"/>
                <a:gd name="connsiteY0" fmla="*/ 238174 h 1582368"/>
                <a:gd name="connsiteX1" fmla="*/ 293498 w 759449"/>
                <a:gd name="connsiteY1" fmla="*/ 632488 h 1582368"/>
                <a:gd name="connsiteX2" fmla="*/ 38553 w 759449"/>
                <a:gd name="connsiteY2" fmla="*/ 1057395 h 1582368"/>
                <a:gd name="connsiteX3" fmla="*/ 35154 w 759449"/>
                <a:gd name="connsiteY3" fmla="*/ 1339533 h 1582368"/>
                <a:gd name="connsiteX4" fmla="*/ 364882 w 759449"/>
                <a:gd name="connsiteY4" fmla="*/ 1567284 h 1582368"/>
                <a:gd name="connsiteX5" fmla="*/ 541643 w 759449"/>
                <a:gd name="connsiteY5" fmla="*/ 1523093 h 1582368"/>
                <a:gd name="connsiteX6" fmla="*/ 636823 w 759449"/>
                <a:gd name="connsiteY6" fmla="*/ 1563884 h 1582368"/>
                <a:gd name="connsiteX7" fmla="*/ 698009 w 759449"/>
                <a:gd name="connsiteY7" fmla="*/ 1563884 h 1582368"/>
                <a:gd name="connsiteX8" fmla="*/ 755796 w 759449"/>
                <a:gd name="connsiteY8" fmla="*/ 1336134 h 1582368"/>
                <a:gd name="connsiteX9" fmla="*/ 742199 w 759449"/>
                <a:gd name="connsiteY9" fmla="*/ 411536 h 1582368"/>
                <a:gd name="connsiteX10" fmla="*/ 650419 w 759449"/>
                <a:gd name="connsiteY10" fmla="*/ 24021 h 1582368"/>
                <a:gd name="connsiteX11" fmla="*/ 388677 w 759449"/>
                <a:gd name="connsiteY11" fmla="*/ 71611 h 1582368"/>
                <a:gd name="connsiteX12" fmla="*/ 364882 w 759449"/>
                <a:gd name="connsiteY12" fmla="*/ 238174 h 1582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59449" h="1582368">
                  <a:moveTo>
                    <a:pt x="364882" y="238174"/>
                  </a:moveTo>
                  <a:cubicBezTo>
                    <a:pt x="349019" y="331654"/>
                    <a:pt x="347886" y="495951"/>
                    <a:pt x="293498" y="632488"/>
                  </a:cubicBezTo>
                  <a:cubicBezTo>
                    <a:pt x="239110" y="769025"/>
                    <a:pt x="81610" y="939554"/>
                    <a:pt x="38553" y="1057395"/>
                  </a:cubicBezTo>
                  <a:cubicBezTo>
                    <a:pt x="-4504" y="1175236"/>
                    <a:pt x="-19234" y="1254552"/>
                    <a:pt x="35154" y="1339533"/>
                  </a:cubicBezTo>
                  <a:cubicBezTo>
                    <a:pt x="89542" y="1424514"/>
                    <a:pt x="280467" y="1536691"/>
                    <a:pt x="364882" y="1567284"/>
                  </a:cubicBezTo>
                  <a:cubicBezTo>
                    <a:pt x="449297" y="1597877"/>
                    <a:pt x="496320" y="1523660"/>
                    <a:pt x="541643" y="1523093"/>
                  </a:cubicBezTo>
                  <a:cubicBezTo>
                    <a:pt x="586966" y="1522526"/>
                    <a:pt x="610762" y="1557086"/>
                    <a:pt x="636823" y="1563884"/>
                  </a:cubicBezTo>
                  <a:cubicBezTo>
                    <a:pt x="662884" y="1570682"/>
                    <a:pt x="678180" y="1601842"/>
                    <a:pt x="698009" y="1563884"/>
                  </a:cubicBezTo>
                  <a:cubicBezTo>
                    <a:pt x="717838" y="1525926"/>
                    <a:pt x="748431" y="1528192"/>
                    <a:pt x="755796" y="1336134"/>
                  </a:cubicBezTo>
                  <a:cubicBezTo>
                    <a:pt x="763161" y="1144076"/>
                    <a:pt x="759762" y="630222"/>
                    <a:pt x="742199" y="411536"/>
                  </a:cubicBezTo>
                  <a:cubicBezTo>
                    <a:pt x="724636" y="192851"/>
                    <a:pt x="709339" y="80675"/>
                    <a:pt x="650419" y="24021"/>
                  </a:cubicBezTo>
                  <a:cubicBezTo>
                    <a:pt x="591499" y="-32633"/>
                    <a:pt x="412471" y="22322"/>
                    <a:pt x="388677" y="71611"/>
                  </a:cubicBezTo>
                  <a:cubicBezTo>
                    <a:pt x="364883" y="120900"/>
                    <a:pt x="380745" y="144695"/>
                    <a:pt x="364882" y="238174"/>
                  </a:cubicBezTo>
                  <a:close/>
                </a:path>
              </a:pathLst>
            </a:custGeom>
            <a:noFill/>
            <a:ln w="38100">
              <a:solidFill>
                <a:srgbClr val="009A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"/>
            </a:p>
          </p:txBody>
        </p:sp>
      </p:grpSp>
      <p:sp>
        <p:nvSpPr>
          <p:cNvPr id="33" name="Shape 27"/>
          <p:cNvSpPr>
            <a:spLocks noChangeAspect="1"/>
          </p:cNvSpPr>
          <p:nvPr/>
        </p:nvSpPr>
        <p:spPr>
          <a:xfrm>
            <a:off x="270448" y="11731979"/>
            <a:ext cx="581978" cy="780098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  <p:sp>
        <p:nvSpPr>
          <p:cNvPr id="36" name="TextBox 35"/>
          <p:cNvSpPr txBox="1"/>
          <p:nvPr/>
        </p:nvSpPr>
        <p:spPr>
          <a:xfrm>
            <a:off x="834666" y="3124436"/>
            <a:ext cx="4585874" cy="9679551"/>
          </a:xfrm>
          <a:prstGeom prst="rect">
            <a:avLst/>
          </a:prstGeom>
          <a:noFill/>
        </p:spPr>
        <p:txBody>
          <a:bodyPr wrap="square" lIns="91417" tIns="45709" rIns="91417" bIns="45709" rtlCol="0">
            <a:spAutoFit/>
          </a:bodyPr>
          <a:lstStyle/>
          <a:p>
            <a:r>
              <a:rPr lang="en" sz="1500" dirty="0"/>
              <a:t>On the planetary </a:t>
            </a:r>
            <a:r>
              <a:rPr lang="en" sz="1500" dirty="0" smtClean="0"/>
              <a:t>scale, a wide range of important aspects of a sustainable human activtiy are strongly influenced by </a:t>
            </a:r>
            <a:r>
              <a:rPr lang="en" sz="1500" dirty="0" smtClean="0"/>
              <a:t>our </a:t>
            </a:r>
            <a:r>
              <a:rPr lang="en" sz="1500" dirty="0" smtClean="0"/>
              <a:t>food supply. </a:t>
            </a:r>
            <a:r>
              <a:rPr lang="en" sz="1500" dirty="0" smtClean="0"/>
              <a:t>Biodiversity and </a:t>
            </a:r>
            <a:r>
              <a:rPr lang="en" sz="1500" dirty="0"/>
              <a:t>the nitrogen and phosphorous </a:t>
            </a:r>
            <a:r>
              <a:rPr lang="en" sz="1500" dirty="0" smtClean="0"/>
              <a:t>cycles </a:t>
            </a:r>
            <a:r>
              <a:rPr lang="en" sz="1500" dirty="0"/>
              <a:t>are pushed beyond </a:t>
            </a:r>
            <a:r>
              <a:rPr lang="en" sz="1500" dirty="0" smtClean="0"/>
              <a:t>the currently estimated safe limits </a:t>
            </a:r>
            <a:r>
              <a:rPr lang="en" sz="1500" dirty="0"/>
              <a:t>of </a:t>
            </a:r>
            <a:r>
              <a:rPr lang="en" sz="1500" dirty="0" smtClean="0"/>
              <a:t>sustainability. We </a:t>
            </a:r>
            <a:r>
              <a:rPr lang="en" sz="1500" dirty="0"/>
              <a:t>are </a:t>
            </a:r>
            <a:r>
              <a:rPr lang="en" sz="1500" dirty="0" smtClean="0"/>
              <a:t>in </a:t>
            </a:r>
            <a:r>
              <a:rPr lang="en" sz="1500" dirty="0"/>
              <a:t>danger of losing </a:t>
            </a:r>
            <a:r>
              <a:rPr lang="en" sz="1500" dirty="0" smtClean="0"/>
              <a:t>control </a:t>
            </a:r>
            <a:r>
              <a:rPr lang="en" sz="1500" dirty="0"/>
              <a:t>of land </a:t>
            </a:r>
            <a:r>
              <a:rPr lang="en" sz="1500" dirty="0" smtClean="0"/>
              <a:t>transformation, fresh water supply </a:t>
            </a:r>
            <a:r>
              <a:rPr lang="en" sz="1500" dirty="0"/>
              <a:t>and climate change</a:t>
            </a:r>
            <a:r>
              <a:rPr lang="en" sz="1500" dirty="0" smtClean="0"/>
              <a:t>. </a:t>
            </a:r>
            <a:r>
              <a:rPr lang="da-DK" sz="1500" dirty="0" smtClean="0"/>
              <a:t>P</a:t>
            </a:r>
            <a:r>
              <a:rPr lang="en" sz="1500" dirty="0" smtClean="0"/>
              <a:t>articulate pollution is another factor </a:t>
            </a:r>
            <a:r>
              <a:rPr lang="en" sz="1400" dirty="0" smtClean="0"/>
              <a:t>reponsible </a:t>
            </a:r>
            <a:r>
              <a:rPr lang="en" sz="1400" dirty="0"/>
              <a:t>for more human health problems </a:t>
            </a:r>
            <a:r>
              <a:rPr lang="en" sz="1400" dirty="0" smtClean="0"/>
              <a:t>and causing more </a:t>
            </a:r>
            <a:r>
              <a:rPr lang="en" sz="1400" dirty="0"/>
              <a:t>deaths than any other single </a:t>
            </a:r>
            <a:r>
              <a:rPr lang="en" sz="1400" dirty="0" smtClean="0"/>
              <a:t>environmen-tal </a:t>
            </a:r>
            <a:r>
              <a:rPr lang="en" sz="1400" dirty="0"/>
              <a:t>problem. </a:t>
            </a:r>
            <a:r>
              <a:rPr lang="en" sz="1500" dirty="0" smtClean="0"/>
              <a:t>All </a:t>
            </a:r>
            <a:r>
              <a:rPr lang="en" sz="1500" dirty="0" smtClean="0"/>
              <a:t>are </a:t>
            </a:r>
            <a:r>
              <a:rPr lang="en" sz="1500" dirty="0" smtClean="0"/>
              <a:t>key aspects of food production.</a:t>
            </a:r>
          </a:p>
          <a:p>
            <a:endParaRPr lang="en" sz="800" dirty="0"/>
          </a:p>
          <a:p>
            <a:r>
              <a:rPr lang="en" sz="1500" dirty="0" smtClean="0"/>
              <a:t>Analyzing </a:t>
            </a:r>
            <a:r>
              <a:rPr lang="en" sz="1500" dirty="0"/>
              <a:t>the overall </a:t>
            </a:r>
            <a:r>
              <a:rPr lang="en" sz="1500" dirty="0" smtClean="0"/>
              <a:t>environmental impact </a:t>
            </a:r>
            <a:r>
              <a:rPr lang="en" sz="1500" dirty="0"/>
              <a:t>of an </a:t>
            </a:r>
            <a:r>
              <a:rPr lang="en" sz="1500" dirty="0" smtClean="0"/>
              <a:t>‘average Dane’ it </a:t>
            </a:r>
            <a:r>
              <a:rPr lang="en" sz="1500" dirty="0"/>
              <a:t>becomes clear that </a:t>
            </a:r>
            <a:r>
              <a:rPr lang="en" sz="1500" dirty="0" smtClean="0"/>
              <a:t>food consumption is </a:t>
            </a:r>
            <a:r>
              <a:rPr lang="en" sz="1500" dirty="0"/>
              <a:t>the </a:t>
            </a:r>
            <a:r>
              <a:rPr lang="en" sz="1500" i="1" dirty="0"/>
              <a:t>major</a:t>
            </a:r>
            <a:r>
              <a:rPr lang="en" sz="1500" dirty="0"/>
              <a:t> contributor to the individual’s </a:t>
            </a:r>
            <a:r>
              <a:rPr lang="en" sz="1500" dirty="0" smtClean="0"/>
              <a:t>private impacts on </a:t>
            </a:r>
            <a:r>
              <a:rPr lang="en" sz="1500" dirty="0"/>
              <a:t>the </a:t>
            </a:r>
            <a:r>
              <a:rPr lang="en" sz="1500" dirty="0" smtClean="0"/>
              <a:t>environment.</a:t>
            </a:r>
            <a:endParaRPr lang="en" sz="500" dirty="0"/>
          </a:p>
          <a:p>
            <a:endParaRPr lang="en" sz="800" dirty="0"/>
          </a:p>
          <a:p>
            <a:r>
              <a:rPr lang="en" sz="1500" dirty="0" smtClean="0"/>
              <a:t>But </a:t>
            </a:r>
            <a:r>
              <a:rPr lang="en" sz="1500" i="1" dirty="0"/>
              <a:t>we have to eat</a:t>
            </a:r>
            <a:r>
              <a:rPr lang="en" sz="1500" dirty="0"/>
              <a:t>, </a:t>
            </a:r>
            <a:r>
              <a:rPr lang="en" sz="1500" dirty="0" smtClean="0"/>
              <a:t>but luckily </a:t>
            </a:r>
            <a:r>
              <a:rPr lang="en" sz="1500" dirty="0" smtClean="0"/>
              <a:t>your </a:t>
            </a:r>
            <a:r>
              <a:rPr lang="en" sz="1500" b="1" i="1" dirty="0">
                <a:solidFill>
                  <a:srgbClr val="0070C0"/>
                </a:solidFill>
              </a:rPr>
              <a:t>diet choice </a:t>
            </a:r>
            <a:r>
              <a:rPr lang="en" sz="1500" dirty="0" smtClean="0"/>
              <a:t>has </a:t>
            </a:r>
            <a:r>
              <a:rPr lang="en" sz="1500" i="1" dirty="0" smtClean="0"/>
              <a:t>major</a:t>
            </a:r>
            <a:r>
              <a:rPr lang="en" sz="1500" dirty="0" smtClean="0"/>
              <a:t> influence on your footprint. Our diet choice was </a:t>
            </a:r>
            <a:r>
              <a:rPr lang="en" sz="1500" i="1" dirty="0" smtClean="0"/>
              <a:t>the</a:t>
            </a:r>
            <a:r>
              <a:rPr lang="en" sz="1500" dirty="0" smtClean="0"/>
              <a:t> neglected point on the recent COP21 meeting in Paris – the forgotten tool in the toolbox for an envi-ronmental sustainable future – and a low-hanging </a:t>
            </a:r>
            <a:r>
              <a:rPr lang="en" sz="1500" dirty="0" smtClean="0"/>
              <a:t>fruit. Each </a:t>
            </a:r>
            <a:r>
              <a:rPr lang="en" sz="1500" dirty="0" smtClean="0"/>
              <a:t>of us can </a:t>
            </a:r>
            <a:r>
              <a:rPr lang="en" sz="1500" dirty="0" smtClean="0"/>
              <a:t>contribute.</a:t>
            </a:r>
            <a:endParaRPr lang="en" sz="1500" dirty="0"/>
          </a:p>
          <a:p>
            <a:endParaRPr lang="en" sz="400" dirty="0"/>
          </a:p>
          <a:p>
            <a:r>
              <a:rPr lang="en" sz="1500" dirty="0"/>
              <a:t>Looking at food production in a </a:t>
            </a:r>
            <a:r>
              <a:rPr lang="en" sz="1500" dirty="0" smtClean="0"/>
              <a:t>global warming perspec-tive</a:t>
            </a:r>
            <a:r>
              <a:rPr lang="en" sz="1500" dirty="0"/>
              <a:t>, it is clear </a:t>
            </a:r>
            <a:r>
              <a:rPr lang="en" sz="1500" dirty="0" smtClean="0"/>
              <a:t>that </a:t>
            </a:r>
            <a:r>
              <a:rPr lang="en" sz="1500" i="1" dirty="0" smtClean="0"/>
              <a:t>animal produce </a:t>
            </a:r>
            <a:r>
              <a:rPr lang="en" sz="1500" dirty="0" smtClean="0"/>
              <a:t>in general – and red meat in particular (</a:t>
            </a:r>
            <a:r>
              <a:rPr lang="en" sz="1500" dirty="0"/>
              <a:t>e.g. beef)  </a:t>
            </a:r>
            <a:r>
              <a:rPr lang="en" sz="1500" dirty="0" smtClean="0"/>
              <a:t>– is responsible for the unnecessarily high environmental impact of our diets. </a:t>
            </a:r>
            <a:r>
              <a:rPr lang="en" sz="1500" dirty="0"/>
              <a:t>The impact from each type of food varies considerably in terms of land use, CO</a:t>
            </a:r>
            <a:r>
              <a:rPr lang="en" sz="1500" baseline="-25000" dirty="0"/>
              <a:t>2</a:t>
            </a:r>
            <a:r>
              <a:rPr lang="en" sz="1500" dirty="0"/>
              <a:t>, water consumption etc.</a:t>
            </a:r>
          </a:p>
          <a:p>
            <a:endParaRPr lang="en" sz="400" dirty="0"/>
          </a:p>
          <a:p>
            <a:r>
              <a:rPr lang="en" sz="1500" dirty="0" smtClean="0"/>
              <a:t>A convincing analogy to car transportation shows that a diet-shift from the “Average Danish Diet” to </a:t>
            </a:r>
            <a:r>
              <a:rPr lang="en" sz="1500" dirty="0" smtClean="0"/>
              <a:t>the so called “</a:t>
            </a:r>
            <a:r>
              <a:rPr lang="en" sz="1500" dirty="0"/>
              <a:t>New Nordic Diet</a:t>
            </a:r>
            <a:r>
              <a:rPr lang="en" sz="1500" dirty="0" smtClean="0"/>
              <a:t>” with 35 % less meat will reduce the monetized annual environmental impact of your diet as much as driving 10.000 km </a:t>
            </a:r>
            <a:r>
              <a:rPr lang="en" sz="1500" dirty="0" smtClean="0"/>
              <a:t>less per </a:t>
            </a:r>
            <a:r>
              <a:rPr lang="en" sz="1500" dirty="0" smtClean="0"/>
              <a:t>year </a:t>
            </a:r>
            <a:r>
              <a:rPr lang="en" sz="1500" dirty="0" smtClean="0"/>
              <a:t>in your ‘average Danish’ </a:t>
            </a:r>
            <a:r>
              <a:rPr lang="en" sz="1500" dirty="0" smtClean="0"/>
              <a:t>car. </a:t>
            </a:r>
          </a:p>
          <a:p>
            <a:endParaRPr lang="en" sz="1500" dirty="0"/>
          </a:p>
          <a:p>
            <a:pPr lvl="0"/>
            <a:r>
              <a:rPr lang="en" sz="1500" dirty="0">
                <a:solidFill>
                  <a:prstClr val="black"/>
                </a:solidFill>
              </a:rPr>
              <a:t>Waste less food, and consume less meat will considerably decrease your ‘foodprint’ and </a:t>
            </a:r>
            <a:r>
              <a:rPr lang="en" sz="1500">
                <a:solidFill>
                  <a:prstClr val="black"/>
                </a:solidFill>
              </a:rPr>
              <a:t>you </a:t>
            </a:r>
            <a:r>
              <a:rPr lang="en" sz="1500" smtClean="0">
                <a:solidFill>
                  <a:prstClr val="black"/>
                </a:solidFill>
              </a:rPr>
              <a:t>neither have </a:t>
            </a:r>
            <a:r>
              <a:rPr lang="en" sz="1500" dirty="0">
                <a:solidFill>
                  <a:prstClr val="black"/>
                </a:solidFill>
              </a:rPr>
              <a:t>to </a:t>
            </a:r>
            <a:r>
              <a:rPr lang="en" sz="1500">
                <a:solidFill>
                  <a:prstClr val="black"/>
                </a:solidFill>
              </a:rPr>
              <a:t>go </a:t>
            </a:r>
            <a:r>
              <a:rPr lang="en" sz="1500" smtClean="0">
                <a:solidFill>
                  <a:prstClr val="black"/>
                </a:solidFill>
              </a:rPr>
              <a:t>vegetarian nor vegan </a:t>
            </a:r>
            <a:r>
              <a:rPr lang="en" sz="1500" dirty="0">
                <a:solidFill>
                  <a:prstClr val="black"/>
                </a:solidFill>
                <a:sym typeface="Wingdings" panose="05000000000000000000" pitchFamily="2" charset="2"/>
              </a:rPr>
              <a:t></a:t>
            </a:r>
            <a:endParaRPr lang="en" sz="1500" dirty="0">
              <a:solidFill>
                <a:prstClr val="black"/>
              </a:solidFill>
            </a:endParaRPr>
          </a:p>
          <a:p>
            <a:endParaRPr lang="en" sz="1500" dirty="0" smtClean="0"/>
          </a:p>
          <a:p>
            <a:endParaRPr lang="en" sz="1500" dirty="0" smtClean="0"/>
          </a:p>
          <a:p>
            <a:endParaRPr lang="en" sz="1500" dirty="0"/>
          </a:p>
          <a:p>
            <a:endParaRPr lang="en" sz="1500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-3776334" y="5481487"/>
            <a:ext cx="83265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Kristian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Mølhave (Nanotech</a:t>
            </a:r>
            <a:r>
              <a:rPr lang="en-GB" smtClean="0">
                <a:solidFill>
                  <a:schemeClr val="bg1">
                    <a:lumMod val="65000"/>
                  </a:schemeClr>
                </a:solidFill>
              </a:rPr>
              <a:t>) and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Henrik Saxe (Man. Eng./GDSI)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286130" y="12228802"/>
            <a:ext cx="220523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" dirty="0" smtClean="0">
                <a:hlinkClick r:id="rId9"/>
              </a:rPr>
              <a:t> ajcn.nutrition.org/</a:t>
            </a:r>
            <a:r>
              <a:rPr lang="da-DK" sz="600" dirty="0" err="1" smtClean="0">
                <a:hlinkClick r:id="rId9"/>
              </a:rPr>
              <a:t>content</a:t>
            </a:r>
            <a:r>
              <a:rPr lang="da-DK" sz="600" dirty="0" smtClean="0">
                <a:hlinkClick r:id="rId9"/>
              </a:rPr>
              <a:t>/99/5/1117</a:t>
            </a:r>
            <a:endParaRPr lang="en-GB" sz="600" dirty="0"/>
          </a:p>
        </p:txBody>
      </p:sp>
      <p:pic>
        <p:nvPicPr>
          <p:cNvPr id="35" name="Picture 4" descr="http://www.eoi.es/blogs/martagomezmanchon/files/2014/02/Ecological-footprint-of-food3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891" y="7597528"/>
            <a:ext cx="3043927" cy="2123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5802840" y="7511377"/>
            <a:ext cx="3203493" cy="24624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8" name="Rectangle 37"/>
          <p:cNvSpPr/>
          <p:nvPr/>
        </p:nvSpPr>
        <p:spPr>
          <a:xfrm>
            <a:off x="5808712" y="9727849"/>
            <a:ext cx="3600400" cy="153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400" dirty="0" smtClean="0"/>
              <a:t>From http</a:t>
            </a:r>
            <a:r>
              <a:rPr lang="da-DK" sz="400" dirty="0"/>
              <a:t>://www.eoi.es/blogs/martagomezmanchon/2014/02/28/how-can-we-face-the-sustainable-food-production-challenge/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98103" y="7597528"/>
            <a:ext cx="340158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40" name="Picture 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454" y="10609355"/>
            <a:ext cx="925832" cy="129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8032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5813</TotalTime>
  <Words>417</Words>
  <Application>Microsoft Office PowerPoint</Application>
  <PresentationFormat>A3 Paper (297x420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Kristian Mølhave</dc:creator>
  <cp:lastModifiedBy>Henrik Saxe</cp:lastModifiedBy>
  <cp:revision>28</cp:revision>
  <dcterms:created xsi:type="dcterms:W3CDTF">2006-08-16T00:00:00Z</dcterms:created>
  <dcterms:modified xsi:type="dcterms:W3CDTF">2015-12-15T15:01:52Z</dcterms:modified>
</cp:coreProperties>
</file>